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 Semi Bold" panose="020B0604020202020204" charset="0"/>
      <p:regular r:id="rId13"/>
    </p:embeddedFont>
    <p:embeddedFont>
      <p:font typeface="PT Sans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8593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Hola a todos, bienvenidos a nuestra presentación sobre el Invernadero Inteligente.
Mi nombre es Gabriela Jaramillo y mi compañera es Yeisy Lorena Alomia. Juntas les mostraremos cómo esta tecnología innovadora puede transformar la agricultura.
Este invernadero inteligente utiliza sensores avanzados, sistemas de riego automatizados y un ambiente controlado para optimizar el crecimiento de las plantas.
Pueden ver en la imagen los detalles del interior, con los sensores brillantes y la iluminación suave que crea un entorno ideal para las plantas.
Estamos emocionadas de compartir cómo esta solución puede aumentar la eficiencia y la sostenibilidad en la producción agrícola.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Hola a todos, bienvenidos a nuestra presentación sobre el Invernadero Inteligente.
Mi nombre es Gabriela Jaramillo y mi compañera es Yeisy Lorena Alomia. Juntas les mostraremos cómo esta tecnología innovadora puede transformar la agricultura.
Este invernadero inteligente utiliza sensores avanzados, sistemas de riego automatizados y un ambiente controlado para optimizar el crecimiento de las plantas.
Pueden ver en la imagen los detalles del interior, con los sensores brillantes y la iluminación suave que crea un entorno ideal para las plantas.
Estamos emocionadas de compartir cómo esta solución puede aumentar la eficiencia y la sostenibilidad en la producción agrícola.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1864757"/>
            <a:ext cx="12954952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Diseño e Implementación de un Invernadero Inteligente para Cannabis</a:t>
            </a:r>
            <a:endParaRPr lang="en-US" sz="6100" dirty="0"/>
          </a:p>
        </p:txBody>
      </p:sp>
      <p:sp>
        <p:nvSpPr>
          <p:cNvPr id="5" name="Text 2"/>
          <p:cNvSpPr/>
          <p:nvPr/>
        </p:nvSpPr>
        <p:spPr>
          <a:xfrm>
            <a:off x="837724" y="5138380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Gabriela Jaramillo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837724" y="5886212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Yeisy Lorena Alomia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98896" y="33439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MUCHAS GRACIAS.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4406979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08096"/>
            <a:ext cx="61126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Invernadero Inteligente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971086"/>
            <a:ext cx="7468553" cy="3350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Este proyecto se centró en el desarrollo de un invernadero automatizado para el cultivo de plantas de cannabis, aprovechando las capacidades del ESP32 . Las plantas de cannabis requieren condiciones ambientales muy precisas para maximizar su salud, crecimiento y producción, por lo que la automatización y el monitoreo continuo son fundamentales</a:t>
            </a:r>
            <a:endParaRPr lang="en-US" sz="2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0432" y="649367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Variables Ambientales Monitoreadas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310432" y="2387441"/>
            <a:ext cx="529709" cy="529709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075" y="2444532"/>
            <a:ext cx="332303" cy="4154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75527" y="2468285"/>
            <a:ext cx="419814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Temperatura y Humedad del Aire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075527" y="2955727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Medidas con sensor DHT11 para un clima ideal.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6310432" y="3803333"/>
            <a:ext cx="529709" cy="529709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075" y="3860423"/>
            <a:ext cx="332303" cy="4154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75527" y="3884176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Luminosidad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7075527" y="4371618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Detectada por una fotorresistencia (LDR).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10432" y="5219224"/>
            <a:ext cx="529709" cy="529709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9075" y="5276314"/>
            <a:ext cx="332303" cy="4154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75527" y="5300067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Humedad del Suelo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7075527" y="5787509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Evaluada con sensor resistivo para riego preciso.</a:t>
            </a:r>
            <a:endParaRPr lang="en-US" sz="1850" dirty="0"/>
          </a:p>
        </p:txBody>
      </p:sp>
      <p:sp>
        <p:nvSpPr>
          <p:cNvPr id="16" name="Shape 10"/>
          <p:cNvSpPr/>
          <p:nvPr/>
        </p:nvSpPr>
        <p:spPr>
          <a:xfrm>
            <a:off x="6310432" y="6635115"/>
            <a:ext cx="529709" cy="529709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075" y="6692205"/>
            <a:ext cx="332303" cy="41540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75527" y="6715958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Concentración de CO₂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7075527" y="7203400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Monitoreada con sensor MQ-135, vital para la fotosíntesis.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95324" y="2137172"/>
            <a:ext cx="280928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variable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7896106" y="2137172"/>
            <a:ext cx="188345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unidad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10371058" y="2137172"/>
            <a:ext cx="3436739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Limite de alerta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4495324" y="3315772"/>
            <a:ext cx="27104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Temperatura 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495324" y="3914180"/>
            <a:ext cx="27104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Humedad Relativa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495324" y="4512588"/>
            <a:ext cx="27104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Humedad  del suelo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495324" y="5110996"/>
            <a:ext cx="27104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Luminosidad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495324" y="5709404"/>
            <a:ext cx="27104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CO2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797284" y="3315772"/>
            <a:ext cx="199501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°C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797284" y="3914180"/>
            <a:ext cx="199501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%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797284" y="4512588"/>
            <a:ext cx="199501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%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797284" y="5110996"/>
            <a:ext cx="199501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ADC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797284" y="5709404"/>
            <a:ext cx="199501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0383798" y="3315772"/>
            <a:ext cx="342388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18 -28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10383798" y="3914180"/>
            <a:ext cx="342388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&gt; 60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10383798" y="4512588"/>
            <a:ext cx="342388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&lt; 60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0383798" y="5110996"/>
            <a:ext cx="342388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2500 - 3500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10383798" y="5709404"/>
            <a:ext cx="342388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&gt;1800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839" y="634722"/>
            <a:ext cx="6251615" cy="678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Tres Núcleos Funcionales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39" y="1659850"/>
            <a:ext cx="4338161" cy="9232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38582" y="2813804"/>
            <a:ext cx="2715578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Núcleo Central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038582" y="3291721"/>
            <a:ext cx="3876675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 el "cerebro" del sistema. Recibe y procesa los datos de los sensores para tomar decisiones y controlar el ambiente.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038582" y="4907518"/>
            <a:ext cx="3876675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Recibe datos de diversos sensores.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38582" y="5357574"/>
            <a:ext cx="3876675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Compara valores con rangos predefinidos.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038582" y="6176963"/>
            <a:ext cx="3876675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Activa alertas y acciones correctivas.</a:t>
            </a:r>
            <a:endParaRPr lang="en-US" sz="18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000" y="1659850"/>
            <a:ext cx="4338280" cy="92321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76743" y="2813804"/>
            <a:ext cx="2776537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Núcleo de Actuadores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5376743" y="3291721"/>
            <a:ext cx="3876794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Este módulo ejecuta las acciones físicas necesarias para mantener las condiciones óptimas, siguiendo las directrices del núcleo central.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5376743" y="4907518"/>
            <a:ext cx="3876794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Riego automático mediante bomba de agua (suelo seco).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5376743" y="5726906"/>
            <a:ext cx="3876794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Ventilación con ventilador (temperatura alta).</a:t>
            </a:r>
            <a:endParaRPr lang="en-US" sz="18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4281" y="1659850"/>
            <a:ext cx="4338280" cy="92321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715024" y="2813804"/>
            <a:ext cx="2715578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Núcleo de Sensores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9715024" y="3291721"/>
            <a:ext cx="3876794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Este módulo se encarga de la recolección continua de datos ambientales esenciales para el monitoreo y control del invernadero.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9715024" y="4907518"/>
            <a:ext cx="3876794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DHT11: Temperatura y humedad del aire.</a:t>
            </a:r>
            <a:endParaRPr lang="en-US" sz="1800" dirty="0"/>
          </a:p>
        </p:txBody>
      </p:sp>
      <p:sp>
        <p:nvSpPr>
          <p:cNvPr id="18" name="Text 13"/>
          <p:cNvSpPr/>
          <p:nvPr/>
        </p:nvSpPr>
        <p:spPr>
          <a:xfrm>
            <a:off x="9715024" y="5726906"/>
            <a:ext cx="387679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LDR: Nivel de luminosidad.</a:t>
            </a:r>
            <a:endParaRPr lang="en-US" sz="1800" dirty="0"/>
          </a:p>
        </p:txBody>
      </p:sp>
      <p:sp>
        <p:nvSpPr>
          <p:cNvPr id="19" name="Text 14"/>
          <p:cNvSpPr/>
          <p:nvPr/>
        </p:nvSpPr>
        <p:spPr>
          <a:xfrm>
            <a:off x="9715024" y="6176963"/>
            <a:ext cx="3876794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Sensor resistivo: Humedad del suelo.</a:t>
            </a:r>
            <a:endParaRPr lang="en-US" sz="1800" dirty="0"/>
          </a:p>
        </p:txBody>
      </p:sp>
      <p:sp>
        <p:nvSpPr>
          <p:cNvPr id="20" name="Text 15"/>
          <p:cNvSpPr/>
          <p:nvPr/>
        </p:nvSpPr>
        <p:spPr>
          <a:xfrm>
            <a:off x="9715024" y="6996351"/>
            <a:ext cx="387679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MQ-135: Concentración de CO₂.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62680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Ciclo de Funcionamiento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8161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Lectura de Sensores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11723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 ESP32 sensor captura datos ambientales clave.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3516" y="3183969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28161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Control Automático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311723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 activan los actuadores si las condiciones lo requieren.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34388" y="35697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1908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Envío de Datos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686425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Datos transmitidos al ESP32 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9941243" y="6213038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Datos trasnmitidos a telegram</a:t>
            </a:r>
            <a:endParaRPr lang="en-US" sz="18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048625" y="578060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6" name="Text 11"/>
          <p:cNvSpPr/>
          <p:nvPr/>
        </p:nvSpPr>
        <p:spPr>
          <a:xfrm>
            <a:off x="1872972" y="52626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Depuración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837724" y="5758220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 datos se muestran en el monitor serial para verificación.</a:t>
            </a:r>
            <a:endParaRPr lang="en-US" sz="18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837753" y="5394841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00257"/>
            <a:ext cx="66032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VENTAJAS DEL SISTEMA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8302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37974" y="234100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2312908"/>
            <a:ext cx="5549979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separación de tareas permite una ejecución paralela, asegurando una respuesta inmediata a eventos críticos como sobrecalentamiento o sequía.</a:t>
            </a:r>
            <a:endParaRPr lang="en-US" sz="2350" dirty="0"/>
          </a:p>
        </p:txBody>
      </p:sp>
      <p:sp>
        <p:nvSpPr>
          <p:cNvPr id="6" name="Shape 4"/>
          <p:cNvSpPr/>
          <p:nvPr/>
        </p:nvSpPr>
        <p:spPr>
          <a:xfrm>
            <a:off x="7464743" y="228302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564993" y="234100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8242578" y="2312908"/>
            <a:ext cx="5550098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 sistema alerta al usuario automáticamente con mensajes detallados, permitiendo actuar rápido ante problemas, incluso a distancia.</a:t>
            </a:r>
            <a:endParaRPr lang="en-US" sz="2350" dirty="0"/>
          </a:p>
        </p:txBody>
      </p:sp>
      <p:sp>
        <p:nvSpPr>
          <p:cNvPr id="9" name="Shape 7"/>
          <p:cNvSpPr/>
          <p:nvPr/>
        </p:nvSpPr>
        <p:spPr>
          <a:xfrm>
            <a:off x="837724" y="470618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37974" y="476416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615559" y="4736068"/>
            <a:ext cx="5549979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automatización elimina errores de riego o ventilación, lo que preserva la salud de las plantas y mejora la calidad de la producción.</a:t>
            </a:r>
            <a:endParaRPr lang="en-US" sz="2350" dirty="0"/>
          </a:p>
        </p:txBody>
      </p:sp>
      <p:sp>
        <p:nvSpPr>
          <p:cNvPr id="12" name="Shape 10"/>
          <p:cNvSpPr/>
          <p:nvPr/>
        </p:nvSpPr>
        <p:spPr>
          <a:xfrm>
            <a:off x="7464743" y="470618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564993" y="476416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8242578" y="4736068"/>
            <a:ext cx="5550098" cy="2393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Las condiciones controladas son clave para el cannabis, ya que el sistema asegura un microclima ideal (humedad, temperatura, ventilación) para evitar plagas y maximizar el rendimiento y la calidad.</a:t>
            </a:r>
            <a:endParaRPr lang="en-US" sz="2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2457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1106924" y="2507337"/>
            <a:ext cx="30480" cy="4397573"/>
          </a:xfrm>
          <a:prstGeom prst="roundRect">
            <a:avLst>
              <a:gd name="adj" fmla="val 117805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37664" y="250733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37915" y="256532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854994" y="2537222"/>
            <a:ext cx="11937683" cy="143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 diseñó un sistema de invernadero inteligente basado en nodos ESP32 comunicados mediante ESP-NOW, lo que permite transmisión eficiente de datos sin necesidad de una red Wi-Fi constante.</a:t>
            </a:r>
            <a:endParaRPr lang="en-US" sz="2350" dirty="0"/>
          </a:p>
        </p:txBody>
      </p:sp>
      <p:sp>
        <p:nvSpPr>
          <p:cNvPr id="7" name="Shape 5"/>
          <p:cNvSpPr/>
          <p:nvPr/>
        </p:nvSpPr>
        <p:spPr>
          <a:xfrm>
            <a:off x="837664" y="445186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37915" y="450984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1854994" y="4481751"/>
            <a:ext cx="11937683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 implementaron múltiples tareas concurrentes usando FreeRTOS para garantizar la eficiencia del sistema.</a:t>
            </a:r>
            <a:endParaRPr lang="en-US" sz="2350" dirty="0"/>
          </a:p>
        </p:txBody>
      </p:sp>
      <p:sp>
        <p:nvSpPr>
          <p:cNvPr id="10" name="Shape 8"/>
          <p:cNvSpPr/>
          <p:nvPr/>
        </p:nvSpPr>
        <p:spPr>
          <a:xfrm>
            <a:off x="837664" y="591776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37915" y="597574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1854994" y="5947648"/>
            <a:ext cx="11937683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Las funciones clave utilizadas permiten adquirir, procesar, transmitir y actuar sobre las variables medidas en tiempo real.</a:t>
            </a:r>
            <a:endParaRPr lang="en-US" sz="2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26783"/>
            <a:ext cx="88581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Aplicaciones y Futuro del Proyecto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109549"/>
            <a:ext cx="3238738" cy="2536746"/>
          </a:xfrm>
          <a:prstGeom prst="roundRect">
            <a:avLst>
              <a:gd name="adj" fmla="val 1415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738" y="3167539"/>
            <a:ext cx="336590" cy="4207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315778" y="2348865"/>
            <a:ext cx="923758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Optimizacion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4315778" y="2971086"/>
            <a:ext cx="9237583" cy="143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Optimizar el sistema con un modelo de inteligencia artificial que aprenda a accionar los actuadores según patrones climáticos y estacionales.</a:t>
            </a:r>
            <a:endParaRPr lang="en-US" sz="2350" dirty="0"/>
          </a:p>
        </p:txBody>
      </p:sp>
      <p:sp>
        <p:nvSpPr>
          <p:cNvPr id="7" name="Shape 4"/>
          <p:cNvSpPr/>
          <p:nvPr/>
        </p:nvSpPr>
        <p:spPr>
          <a:xfrm>
            <a:off x="4196120" y="4631055"/>
            <a:ext cx="9476899" cy="15240"/>
          </a:xfrm>
          <a:prstGeom prst="roundRect">
            <a:avLst>
              <a:gd name="adj" fmla="val 2356110"/>
            </a:avLst>
          </a:prstGeom>
          <a:solidFill>
            <a:srgbClr val="F2B42D"/>
          </a:solidFill>
          <a:ln/>
        </p:spPr>
      </p:sp>
      <p:sp>
        <p:nvSpPr>
          <p:cNvPr id="8" name="Shape 5"/>
          <p:cNvSpPr/>
          <p:nvPr/>
        </p:nvSpPr>
        <p:spPr>
          <a:xfrm>
            <a:off x="837724" y="4765953"/>
            <a:ext cx="6477476" cy="2536746"/>
          </a:xfrm>
          <a:prstGeom prst="roundRect">
            <a:avLst>
              <a:gd name="adj" fmla="val 1415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107" y="5823942"/>
            <a:ext cx="336590" cy="4207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54516" y="5005268"/>
            <a:ext cx="599884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Datos en la Nube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7554516" y="5627489"/>
            <a:ext cx="5998845" cy="143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Implementar un sistema de almacenamiento externo como base de datos en la nube para registros prolongados.</a:t>
            </a:r>
            <a:endParaRPr lang="en-US" sz="2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612</Words>
  <Application>Microsoft Office PowerPoint</Application>
  <PresentationFormat>Personalizado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Nunito Semi Bold</vt:lpstr>
      <vt:lpstr>PT Sans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Electronica ARS</cp:lastModifiedBy>
  <cp:revision>1</cp:revision>
  <dcterms:created xsi:type="dcterms:W3CDTF">2025-06-12T02:38:03Z</dcterms:created>
  <dcterms:modified xsi:type="dcterms:W3CDTF">2025-06-12T02:39:18Z</dcterms:modified>
</cp:coreProperties>
</file>